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91"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1867610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282707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468359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319979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2193018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2325220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173506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159621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276846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1316083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1952329-580C-474C-B9F4-3F578B3EACBF}" type="datetimeFigureOut">
              <a:rPr lang="es-AR" smtClean="0"/>
              <a:t>31/08/2013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C6412EA2-21AC-4D36-BC48-A24747F1C15D}" type="slidenum">
              <a:rPr lang="es-AR" smtClean="0"/>
              <a:t>‹Nº›</a:t>
            </a:fld>
            <a:endParaRPr lang="es-AR"/>
          </a:p>
        </p:txBody>
      </p:sp>
    </p:spTree>
    <p:extLst>
      <p:ext uri="{BB962C8B-B14F-4D97-AF65-F5344CB8AC3E}">
        <p14:creationId xmlns:p14="http://schemas.microsoft.com/office/powerpoint/2010/main" val="3999312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52329-580C-474C-B9F4-3F578B3EACBF}" type="datetimeFigureOut">
              <a:rPr lang="es-AR" smtClean="0"/>
              <a:t>31/08/2013</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12EA2-21AC-4D36-BC48-A24747F1C15D}" type="slidenum">
              <a:rPr lang="es-AR" smtClean="0"/>
              <a:t>‹Nº›</a:t>
            </a:fld>
            <a:endParaRPr lang="es-AR"/>
          </a:p>
        </p:txBody>
      </p:sp>
    </p:spTree>
    <p:extLst>
      <p:ext uri="{BB962C8B-B14F-4D97-AF65-F5344CB8AC3E}">
        <p14:creationId xmlns:p14="http://schemas.microsoft.com/office/powerpoint/2010/main" val="242571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404664"/>
            <a:ext cx="7848872" cy="4308872"/>
          </a:xfrm>
          <a:prstGeom prst="rect">
            <a:avLst/>
          </a:prstGeom>
          <a:noFill/>
        </p:spPr>
        <p:txBody>
          <a:bodyPr wrap="square" rtlCol="0">
            <a:spAutoFit/>
          </a:bodyPr>
          <a:lstStyle/>
          <a:p>
            <a:r>
              <a:rPr lang="es-AR" sz="1600" b="1" dirty="0">
                <a:latin typeface="Times New Roman" pitchFamily="18" charset="0"/>
                <a:cs typeface="Times New Roman" pitchFamily="18" charset="0"/>
              </a:rPr>
              <a:t>Saint Patrick </a:t>
            </a:r>
            <a:r>
              <a:rPr lang="es-AR" sz="1600" b="1" dirty="0" err="1" smtClean="0">
                <a:latin typeface="Times New Roman" pitchFamily="18" charset="0"/>
                <a:cs typeface="Times New Roman" pitchFamily="18" charset="0"/>
              </a:rPr>
              <a:t>College</a:t>
            </a:r>
            <a:endParaRPr lang="es-AR" sz="1600" b="1" dirty="0" smtClean="0">
              <a:latin typeface="Times New Roman" pitchFamily="18" charset="0"/>
              <a:cs typeface="Times New Roman" pitchFamily="18" charset="0"/>
            </a:endParaRPr>
          </a:p>
          <a:p>
            <a:endParaRPr lang="es-AR" sz="1600" b="1" dirty="0" smtClean="0">
              <a:latin typeface="Times New Roman" pitchFamily="18" charset="0"/>
              <a:cs typeface="Times New Roman" pitchFamily="18" charset="0"/>
            </a:endParaRPr>
          </a:p>
          <a:p>
            <a:endParaRPr lang="es-AR" sz="1600" b="1" dirty="0">
              <a:latin typeface="Times New Roman" pitchFamily="18" charset="0"/>
              <a:cs typeface="Times New Roman" pitchFamily="18" charset="0"/>
            </a:endParaRPr>
          </a:p>
          <a:p>
            <a:r>
              <a:rPr lang="es-AR" sz="1600" b="1" dirty="0">
                <a:latin typeface="Times New Roman" pitchFamily="18" charset="0"/>
                <a:cs typeface="Times New Roman" pitchFamily="18" charset="0"/>
              </a:rPr>
              <a:t>Ciencia </a:t>
            </a:r>
            <a:r>
              <a:rPr lang="es-AR" sz="1600" b="1" dirty="0" smtClean="0">
                <a:latin typeface="Times New Roman" pitchFamily="18" charset="0"/>
                <a:cs typeface="Times New Roman" pitchFamily="18" charset="0"/>
              </a:rPr>
              <a:t>Política</a:t>
            </a:r>
          </a:p>
          <a:p>
            <a:endParaRPr lang="es-AR" sz="1600" b="1" dirty="0" smtClean="0">
              <a:latin typeface="Times New Roman" pitchFamily="18" charset="0"/>
              <a:cs typeface="Times New Roman" pitchFamily="18" charset="0"/>
            </a:endParaRPr>
          </a:p>
          <a:p>
            <a:endParaRPr lang="es-AR" sz="1600" b="1" dirty="0">
              <a:latin typeface="Times New Roman" pitchFamily="18" charset="0"/>
              <a:cs typeface="Times New Roman" pitchFamily="18" charset="0"/>
            </a:endParaRPr>
          </a:p>
          <a:p>
            <a:r>
              <a:rPr lang="es-AR" sz="1600" b="1" dirty="0">
                <a:latin typeface="Times New Roman" pitchFamily="18" charset="0"/>
                <a:cs typeface="Times New Roman" pitchFamily="18" charset="0"/>
              </a:rPr>
              <a:t>Trabajo Práctico N°1: “Introducción a la Ciencia Política</a:t>
            </a:r>
            <a:r>
              <a:rPr lang="es-AR" sz="1600" b="1" dirty="0" smtClean="0">
                <a:latin typeface="Times New Roman" pitchFamily="18" charset="0"/>
                <a:cs typeface="Times New Roman" pitchFamily="18" charset="0"/>
              </a:rPr>
              <a:t>”</a:t>
            </a:r>
          </a:p>
          <a:p>
            <a:endParaRPr lang="es-AR" sz="1600" b="1" dirty="0" smtClean="0">
              <a:latin typeface="Times New Roman" pitchFamily="18" charset="0"/>
              <a:cs typeface="Times New Roman" pitchFamily="18" charset="0"/>
            </a:endParaRPr>
          </a:p>
          <a:p>
            <a:endParaRPr lang="es-AR" sz="1600" b="1" dirty="0">
              <a:latin typeface="Times New Roman" pitchFamily="18" charset="0"/>
              <a:cs typeface="Times New Roman" pitchFamily="18" charset="0"/>
            </a:endParaRPr>
          </a:p>
          <a:p>
            <a:r>
              <a:rPr lang="es-AR" sz="1600" b="1" dirty="0">
                <a:latin typeface="Times New Roman" pitchFamily="18" charset="0"/>
                <a:cs typeface="Times New Roman" pitchFamily="18" charset="0"/>
              </a:rPr>
              <a:t>Alumno</a:t>
            </a:r>
            <a:r>
              <a:rPr lang="es-AR" sz="1600" b="1" dirty="0" smtClean="0">
                <a:latin typeface="Times New Roman" pitchFamily="18" charset="0"/>
                <a:cs typeface="Times New Roman" pitchFamily="18" charset="0"/>
              </a:rPr>
              <a:t>: Moncada Inés</a:t>
            </a:r>
          </a:p>
          <a:p>
            <a:endParaRPr lang="es-AR" sz="1600" b="1" dirty="0" smtClean="0">
              <a:latin typeface="Times New Roman" pitchFamily="18" charset="0"/>
              <a:cs typeface="Times New Roman" pitchFamily="18" charset="0"/>
            </a:endParaRPr>
          </a:p>
          <a:p>
            <a:endParaRPr lang="es-AR" sz="1600" b="1" dirty="0">
              <a:latin typeface="Times New Roman" pitchFamily="18" charset="0"/>
              <a:cs typeface="Times New Roman" pitchFamily="18" charset="0"/>
            </a:endParaRPr>
          </a:p>
          <a:p>
            <a:r>
              <a:rPr lang="es-AR" sz="1600" b="1" dirty="0">
                <a:latin typeface="Times New Roman" pitchFamily="18" charset="0"/>
                <a:cs typeface="Times New Roman" pitchFamily="18" charset="0"/>
              </a:rPr>
              <a:t>Año lectivo: 2013</a:t>
            </a:r>
          </a:p>
          <a:p>
            <a:r>
              <a:rPr lang="es-AR" sz="1600" b="1" dirty="0">
                <a:latin typeface="Times New Roman" pitchFamily="18" charset="0"/>
                <a:cs typeface="Times New Roman" pitchFamily="18" charset="0"/>
              </a:rPr>
              <a:t> </a:t>
            </a:r>
            <a:endParaRPr lang="es-AR" sz="1600" dirty="0">
              <a:latin typeface="Times New Roman" pitchFamily="18" charset="0"/>
              <a:cs typeface="Times New Roman" pitchFamily="18" charset="0"/>
            </a:endParaRPr>
          </a:p>
          <a:p>
            <a:r>
              <a:rPr lang="es-AR" sz="1600" b="1" dirty="0">
                <a:latin typeface="Times New Roman" pitchFamily="18" charset="0"/>
                <a:cs typeface="Times New Roman" pitchFamily="18" charset="0"/>
              </a:rPr>
              <a:t> </a:t>
            </a:r>
            <a:endParaRPr lang="es-AR" sz="1600" dirty="0">
              <a:latin typeface="Times New Roman" pitchFamily="18" charset="0"/>
              <a:cs typeface="Times New Roman" pitchFamily="18" charset="0"/>
            </a:endParaRPr>
          </a:p>
          <a:p>
            <a:r>
              <a:rPr lang="es-AR" sz="1600" b="1" dirty="0">
                <a:latin typeface="Times New Roman" pitchFamily="18" charset="0"/>
                <a:cs typeface="Times New Roman" pitchFamily="18" charset="0"/>
              </a:rPr>
              <a:t>Fecha de entrega: 25 de marzo</a:t>
            </a:r>
          </a:p>
          <a:p>
            <a:endParaRPr lang="es-AR" dirty="0"/>
          </a:p>
        </p:txBody>
      </p:sp>
    </p:spTree>
    <p:extLst>
      <p:ext uri="{BB962C8B-B14F-4D97-AF65-F5344CB8AC3E}">
        <p14:creationId xmlns:p14="http://schemas.microsoft.com/office/powerpoint/2010/main" val="2777362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files.cienciapoliticasaintpatrick.webnode.com.ar/200000134-a7091a803c/libre%20comerc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363" y="604340"/>
            <a:ext cx="3294586" cy="2491312"/>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4067944" y="1552072"/>
            <a:ext cx="4824536" cy="1569660"/>
          </a:xfrm>
          <a:prstGeom prst="rect">
            <a:avLst/>
          </a:prstGeom>
          <a:noFill/>
        </p:spPr>
        <p:txBody>
          <a:bodyPr wrap="square" rtlCol="0">
            <a:spAutoFit/>
          </a:bodyPr>
          <a:lstStyle/>
          <a:p>
            <a:r>
              <a:rPr lang="es-AR" sz="1200" dirty="0" smtClean="0">
                <a:latin typeface="Times New Roman" pitchFamily="18" charset="0"/>
                <a:cs typeface="Times New Roman" pitchFamily="18" charset="0"/>
              </a:rPr>
              <a:t>Esta imagen hace referencia a </a:t>
            </a:r>
            <a:r>
              <a:rPr lang="es-AR" sz="1200" dirty="0" smtClean="0">
                <a:solidFill>
                  <a:srgbClr val="FF0000"/>
                </a:solidFill>
                <a:latin typeface="Times New Roman" pitchFamily="18" charset="0"/>
                <a:cs typeface="Times New Roman" pitchFamily="18" charset="0"/>
              </a:rPr>
              <a:t>el liberalismo económico:</a:t>
            </a:r>
          </a:p>
          <a:p>
            <a:r>
              <a:rPr lang="es-AR" sz="1200" dirty="0">
                <a:latin typeface="Times New Roman" pitchFamily="18" charset="0"/>
                <a:cs typeface="Times New Roman" pitchFamily="18" charset="0"/>
              </a:rPr>
              <a:t>S</a:t>
            </a:r>
            <a:r>
              <a:rPr lang="es-AR" sz="1200" dirty="0" smtClean="0">
                <a:latin typeface="Times New Roman" pitchFamily="18" charset="0"/>
                <a:cs typeface="Times New Roman" pitchFamily="18" charset="0"/>
              </a:rPr>
              <a:t>ignifico la no intervención de el Estado, en cuestiones sociales, financieras y empresariales. Este defiende la no intromisión del Estado en las relaciones mercantiles entre los ciudadanos, impulsando la reducción de impuestos a su mínima expresión y eliminando cualquier regulación sobre comercio, producción, etc.  </a:t>
            </a:r>
          </a:p>
          <a:p>
            <a:r>
              <a:rPr lang="es-AR" sz="1200" dirty="0" smtClean="0">
                <a:latin typeface="Times New Roman" pitchFamily="18" charset="0"/>
                <a:cs typeface="Times New Roman" pitchFamily="18" charset="0"/>
              </a:rPr>
              <a:t>“Es el conjunto de ideas que defienden la primacía el individuo frente a el Estado y la supresión de trabas en la actividad económica”</a:t>
            </a:r>
          </a:p>
        </p:txBody>
      </p:sp>
      <p:pic>
        <p:nvPicPr>
          <p:cNvPr id="1030" name="Picture 6" descr="http://files.cienciapoliticasaintpatrick.webnode.com.ar/200000132-d0852d2787/liberalismo-clasico-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362" y="3429000"/>
            <a:ext cx="3329947" cy="2497460"/>
          </a:xfrm>
          <a:prstGeom prst="rect">
            <a:avLst/>
          </a:prstGeom>
          <a:noFill/>
          <a:extLst>
            <a:ext uri="{909E8E84-426E-40DD-AFC4-6F175D3DCCD1}">
              <a14:hiddenFill xmlns:a14="http://schemas.microsoft.com/office/drawing/2010/main">
                <a:solidFill>
                  <a:srgbClr val="FFFFFF"/>
                </a:solidFill>
              </a14:hiddenFill>
            </a:ext>
          </a:extLst>
        </p:spPr>
      </p:pic>
      <p:sp>
        <p:nvSpPr>
          <p:cNvPr id="10" name="9 CuadroTexto"/>
          <p:cNvSpPr txBox="1"/>
          <p:nvPr/>
        </p:nvSpPr>
        <p:spPr>
          <a:xfrm>
            <a:off x="4067944" y="3429000"/>
            <a:ext cx="3960440" cy="1569660"/>
          </a:xfrm>
          <a:prstGeom prst="rect">
            <a:avLst/>
          </a:prstGeom>
          <a:noFill/>
        </p:spPr>
        <p:txBody>
          <a:bodyPr wrap="square" rtlCol="0">
            <a:spAutoFit/>
          </a:bodyPr>
          <a:lstStyle/>
          <a:p>
            <a:r>
              <a:rPr lang="es-AR" sz="1200" dirty="0" smtClean="0">
                <a:latin typeface="Times New Roman" pitchFamily="18" charset="0"/>
                <a:cs typeface="Times New Roman" pitchFamily="18" charset="0"/>
              </a:rPr>
              <a:t>Esta imagen hace referencia a la fuerza de</a:t>
            </a:r>
            <a:r>
              <a:rPr lang="es-AR" sz="1200" dirty="0" smtClean="0">
                <a:solidFill>
                  <a:srgbClr val="FF0000"/>
                </a:solidFill>
                <a:latin typeface="Times New Roman" pitchFamily="18" charset="0"/>
                <a:cs typeface="Times New Roman" pitchFamily="18" charset="0"/>
              </a:rPr>
              <a:t> el liberalismo:</a:t>
            </a:r>
          </a:p>
          <a:p>
            <a:r>
              <a:rPr lang="es-AR" sz="1200" dirty="0" smtClean="0">
                <a:latin typeface="Times New Roman" pitchFamily="18" charset="0"/>
                <a:cs typeface="Times New Roman" pitchFamily="18" charset="0"/>
              </a:rPr>
              <a:t>Surge durante la ilustración en contra a el Antiguo Régimen. Proponían y exigían igualdad ante la ley, división de poderes, una constitución, defensa de los derechos individuales, participación en el Estado, educación gratuita, justicia, obras publicas, defensa común, recaudación impositiva. </a:t>
            </a:r>
          </a:p>
          <a:p>
            <a:r>
              <a:rPr lang="es-AR" sz="1200" dirty="0" smtClean="0">
                <a:latin typeface="Times New Roman" pitchFamily="18" charset="0"/>
                <a:cs typeface="Times New Roman" pitchFamily="18" charset="0"/>
              </a:rPr>
              <a:t>Oponiéndose a el despotismo y el anarquismo.</a:t>
            </a:r>
          </a:p>
          <a:p>
            <a:r>
              <a:rPr lang="es-AR" sz="1200" dirty="0" smtClean="0">
                <a:latin typeface="Times New Roman" pitchFamily="18" charset="0"/>
                <a:cs typeface="Times New Roman" pitchFamily="18" charset="0"/>
              </a:rPr>
              <a:t>Su idea esencial es: “Dejad hacer. Dejad pasar”.</a:t>
            </a:r>
          </a:p>
        </p:txBody>
      </p:sp>
      <p:sp>
        <p:nvSpPr>
          <p:cNvPr id="2" name="1 CuadroTexto"/>
          <p:cNvSpPr txBox="1"/>
          <p:nvPr/>
        </p:nvSpPr>
        <p:spPr>
          <a:xfrm>
            <a:off x="4067944" y="332656"/>
            <a:ext cx="4824536" cy="1200329"/>
          </a:xfrm>
          <a:prstGeom prst="rect">
            <a:avLst/>
          </a:prstGeom>
          <a:noFill/>
        </p:spPr>
        <p:txBody>
          <a:bodyPr wrap="square" rtlCol="0">
            <a:spAutoFit/>
          </a:bodyPr>
          <a:lstStyle/>
          <a:p>
            <a:r>
              <a:rPr lang="es-AR" sz="1200" dirty="0" smtClean="0">
                <a:latin typeface="Times New Roman" pitchFamily="18" charset="0"/>
                <a:cs typeface="Times New Roman" pitchFamily="18" charset="0"/>
              </a:rPr>
              <a:t>2. Elige dos imágenes del Liberalismo y dos del Socialismo y explica qué es respectivamente en no menos de 10 renglones para cada imagen.</a:t>
            </a:r>
          </a:p>
          <a:p>
            <a:r>
              <a:rPr lang="es-AR" sz="1200" dirty="0" smtClean="0">
                <a:latin typeface="Times New Roman" pitchFamily="18" charset="0"/>
                <a:cs typeface="Times New Roman" pitchFamily="18" charset="0"/>
              </a:rPr>
              <a:t>3. Puedes entrar en los links que están en la sección de </a:t>
            </a:r>
            <a:r>
              <a:rPr lang="es-AR" sz="1200" b="1" dirty="0" smtClean="0">
                <a:latin typeface="Times New Roman" pitchFamily="18" charset="0"/>
                <a:cs typeface="Times New Roman" pitchFamily="18" charset="0"/>
              </a:rPr>
              <a:t>RECURSOS</a:t>
            </a:r>
            <a:r>
              <a:rPr lang="es-AR" sz="1200" dirty="0" smtClean="0">
                <a:latin typeface="Times New Roman" pitchFamily="18" charset="0"/>
                <a:cs typeface="Times New Roman" pitchFamily="18" charset="0"/>
              </a:rPr>
              <a:t> o consultar el material dado por la profesora que también se encuentra en la sección </a:t>
            </a:r>
            <a:r>
              <a:rPr lang="es-AR" sz="1200" b="1" dirty="0" smtClean="0">
                <a:latin typeface="Times New Roman" pitchFamily="18" charset="0"/>
                <a:cs typeface="Times New Roman" pitchFamily="18" charset="0"/>
              </a:rPr>
              <a:t>MATERIALE</a:t>
            </a:r>
            <a:r>
              <a:rPr lang="es-AR" sz="1200" dirty="0" smtClean="0">
                <a:latin typeface="Times New Roman" pitchFamily="18" charset="0"/>
                <a:cs typeface="Times New Roman" pitchFamily="18" charset="0"/>
              </a:rPr>
              <a:t>S para redactar tu explicación.</a:t>
            </a:r>
          </a:p>
          <a:p>
            <a:endParaRPr lang="es-AR" sz="1200" dirty="0"/>
          </a:p>
        </p:txBody>
      </p:sp>
    </p:spTree>
    <p:extLst>
      <p:ext uri="{BB962C8B-B14F-4D97-AF65-F5344CB8AC3E}">
        <p14:creationId xmlns:p14="http://schemas.microsoft.com/office/powerpoint/2010/main" val="638273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files.cienciapoliticasaintpatrick.webnode.com.ar/200000138-959e997925/PU%C3%91O%20SOCIALISMO%20REVOLUCIONA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692696"/>
            <a:ext cx="2736304" cy="2216407"/>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707904" y="620689"/>
            <a:ext cx="4608512" cy="2031325"/>
          </a:xfrm>
          <a:prstGeom prst="rect">
            <a:avLst/>
          </a:prstGeom>
          <a:noFill/>
        </p:spPr>
        <p:txBody>
          <a:bodyPr wrap="square" rtlCol="0">
            <a:spAutoFit/>
          </a:bodyPr>
          <a:lstStyle/>
          <a:p>
            <a:r>
              <a:rPr lang="es-AR" sz="1200" dirty="0" smtClean="0">
                <a:solidFill>
                  <a:srgbClr val="FF0000"/>
                </a:solidFill>
                <a:latin typeface="Times New Roman" pitchFamily="18" charset="0"/>
                <a:cs typeface="Times New Roman" pitchFamily="18" charset="0"/>
              </a:rPr>
              <a:t>Socialismo</a:t>
            </a:r>
            <a:r>
              <a:rPr lang="es-AR" sz="1200" dirty="0" smtClean="0">
                <a:latin typeface="Times New Roman" pitchFamily="18" charset="0"/>
                <a:cs typeface="Times New Roman" pitchFamily="18" charset="0"/>
              </a:rPr>
              <a:t>: L</a:t>
            </a:r>
            <a:r>
              <a:rPr lang="es-AR" sz="1200" dirty="0" smtClean="0">
                <a:effectLst/>
                <a:latin typeface="Times New Roman" pitchFamily="18" charset="0"/>
                <a:cs typeface="Times New Roman" pitchFamily="18" charset="0"/>
              </a:rPr>
              <a:t>os partidos socialistas y sindicatos, lucharían por conseguir derechos laborales y establecer una lista de exigencias mínimas que podrían aplicarse dentro del sistema capitalista.</a:t>
            </a:r>
          </a:p>
          <a:p>
            <a:r>
              <a:rPr lang="es-AR" sz="1200" dirty="0" smtClean="0">
                <a:effectLst/>
                <a:latin typeface="Times New Roman" pitchFamily="18" charset="0"/>
                <a:cs typeface="Times New Roman" pitchFamily="18" charset="0"/>
              </a:rPr>
              <a:t>Estas exigencias incluían importantes reformas políticas, como el sufragio universal y la igualdad de derechos de la mujer, un sistema de protección social, la regulación del mercado de trabajo con el fin de introducir la jornada de ocho horas reclamada de forma tradicional por anarquistas y sindicalistas y la plena legalización y reconocimiento de las asociaciones y sindicatos de trabajadores.</a:t>
            </a:r>
          </a:p>
          <a:p>
            <a:endParaRPr lang="es-AR" dirty="0"/>
          </a:p>
        </p:txBody>
      </p:sp>
      <p:pic>
        <p:nvPicPr>
          <p:cNvPr id="2052" name="Picture 4" descr="http://files.cienciapoliticasaintpatrick.webnode.com.ar/200000139-c796fc9c8f/socialismo%2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346688"/>
            <a:ext cx="2088232" cy="2875420"/>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3707904" y="3944676"/>
            <a:ext cx="4608512" cy="1938992"/>
          </a:xfrm>
          <a:prstGeom prst="rect">
            <a:avLst/>
          </a:prstGeom>
          <a:noFill/>
        </p:spPr>
        <p:txBody>
          <a:bodyPr wrap="square" rtlCol="0">
            <a:spAutoFit/>
          </a:bodyPr>
          <a:lstStyle/>
          <a:p>
            <a:r>
              <a:rPr lang="es-AR" sz="1200" dirty="0" smtClean="0">
                <a:latin typeface="Times New Roman" pitchFamily="18" charset="0"/>
                <a:cs typeface="Times New Roman" pitchFamily="18" charset="0"/>
              </a:rPr>
              <a:t>En esta imagen podemos ver a socialistas tratando de que sus ideales sean escuchados. </a:t>
            </a:r>
            <a:r>
              <a:rPr lang="es-AR" sz="1200" dirty="0" smtClean="0">
                <a:solidFill>
                  <a:srgbClr val="FF0000"/>
                </a:solidFill>
                <a:latin typeface="Times New Roman" pitchFamily="18" charset="0"/>
                <a:cs typeface="Times New Roman" pitchFamily="18" charset="0"/>
              </a:rPr>
              <a:t>El </a:t>
            </a:r>
            <a:r>
              <a:rPr lang="es-AR" sz="1200" b="1" dirty="0" smtClean="0">
                <a:solidFill>
                  <a:srgbClr val="FF0000"/>
                </a:solidFill>
                <a:latin typeface="Times New Roman" pitchFamily="18" charset="0"/>
                <a:cs typeface="Times New Roman" pitchFamily="18" charset="0"/>
              </a:rPr>
              <a:t>Socialismo </a:t>
            </a:r>
            <a:r>
              <a:rPr lang="es-AR" sz="1200" b="1" dirty="0" smtClean="0">
                <a:latin typeface="Times New Roman" pitchFamily="18" charset="0"/>
                <a:cs typeface="Times New Roman" pitchFamily="18" charset="0"/>
              </a:rPr>
              <a:t>es ante todo un sistema que busca romper con la estructura del capitalismo</a:t>
            </a:r>
            <a:r>
              <a:rPr lang="es-AR" sz="1200" dirty="0" smtClean="0">
                <a:latin typeface="Times New Roman" pitchFamily="18" charset="0"/>
                <a:cs typeface="Times New Roman" pitchFamily="18" charset="0"/>
              </a:rPr>
              <a:t> y crear una sociedad de iguales en donde todas las personas tengan las mismas oportunidades y acceso a los recursos.</a:t>
            </a:r>
            <a:r>
              <a:rPr lang="es-AR" sz="1200" dirty="0" smtClean="0"/>
              <a:t> </a:t>
            </a:r>
            <a:r>
              <a:rPr lang="es-AR" sz="1200" dirty="0">
                <a:latin typeface="Times New Roman" pitchFamily="18" charset="0"/>
                <a:cs typeface="Times New Roman" pitchFamily="18" charset="0"/>
              </a:rPr>
              <a:t>B</a:t>
            </a:r>
            <a:r>
              <a:rPr lang="es-AR" sz="1200" dirty="0" smtClean="0">
                <a:latin typeface="Times New Roman" pitchFamily="18" charset="0"/>
                <a:cs typeface="Times New Roman" pitchFamily="18" charset="0"/>
              </a:rPr>
              <a:t>usca romper la estructura piramidal de la sociedad.</a:t>
            </a:r>
          </a:p>
          <a:p>
            <a:r>
              <a:rPr lang="es-AR" sz="1200" dirty="0">
                <a:latin typeface="Times New Roman" pitchFamily="18" charset="0"/>
                <a:cs typeface="Times New Roman" pitchFamily="18" charset="0"/>
              </a:rPr>
              <a:t>Según ellos, el capitalismo constituía una injusticia: explotaba a los trabajadores, los degradaba, transformándolos en máquinas o bestias, y permitía a los ricos incrementar sus rentas y fortunas mientras los trabajadores se hundían en la miseria.</a:t>
            </a:r>
          </a:p>
        </p:txBody>
      </p:sp>
    </p:spTree>
    <p:extLst>
      <p:ext uri="{BB962C8B-B14F-4D97-AF65-F5344CB8AC3E}">
        <p14:creationId xmlns:p14="http://schemas.microsoft.com/office/powerpoint/2010/main" val="2213049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539552" y="260648"/>
            <a:ext cx="6318448" cy="3477875"/>
          </a:xfrm>
          <a:prstGeom prst="rect">
            <a:avLst/>
          </a:prstGeom>
        </p:spPr>
        <p:txBody>
          <a:bodyPr wrap="square">
            <a:spAutoFit/>
          </a:bodyPr>
          <a:lstStyle/>
          <a:p>
            <a:r>
              <a:rPr lang="es-AR" sz="1600" dirty="0" smtClean="0">
                <a:latin typeface="Times New Roman" pitchFamily="18" charset="0"/>
                <a:cs typeface="Times New Roman" pitchFamily="18" charset="0"/>
              </a:rPr>
              <a:t>c. ¿Qué simboliza que el presidente de ese entonces de los EE UU realice su discurso en ese lugar? Explica.</a:t>
            </a:r>
            <a:r>
              <a:rPr lang="es-AR" sz="1600" dirty="0"/>
              <a:t/>
            </a:r>
            <a:br>
              <a:rPr lang="es-AR" sz="1600" dirty="0"/>
            </a:br>
            <a:endParaRPr lang="es-AR" sz="1600" dirty="0" smtClean="0"/>
          </a:p>
          <a:p>
            <a:endParaRPr lang="es-AR" sz="1600" dirty="0">
              <a:latin typeface="Times New Roman" pitchFamily="18" charset="0"/>
              <a:cs typeface="Times New Roman" pitchFamily="18" charset="0"/>
            </a:endParaRPr>
          </a:p>
          <a:p>
            <a:r>
              <a:rPr lang="es-AR" sz="1200" dirty="0" smtClean="0">
                <a:latin typeface="Times New Roman" pitchFamily="18" charset="0"/>
                <a:cs typeface="Times New Roman" pitchFamily="18" charset="0"/>
              </a:rPr>
              <a:t>El motivo por el cual el discurso se realizo en Berlín, como dijo el presidente de ese entonces (Ronald Reagan) fue “porque </a:t>
            </a:r>
            <a:r>
              <a:rPr lang="es-AR" sz="1200" dirty="0">
                <a:latin typeface="Times New Roman" pitchFamily="18" charset="0"/>
                <a:cs typeface="Times New Roman" pitchFamily="18" charset="0"/>
              </a:rPr>
              <a:t>es </a:t>
            </a:r>
            <a:r>
              <a:rPr lang="es-AR" sz="1200" dirty="0" smtClean="0">
                <a:latin typeface="Times New Roman" pitchFamily="18" charset="0"/>
                <a:cs typeface="Times New Roman" pitchFamily="18" charset="0"/>
              </a:rPr>
              <a:t>nuestro </a:t>
            </a:r>
            <a:r>
              <a:rPr lang="es-AR" sz="1200" dirty="0">
                <a:latin typeface="Times New Roman" pitchFamily="18" charset="0"/>
                <a:cs typeface="Times New Roman" pitchFamily="18" charset="0"/>
              </a:rPr>
              <a:t>deber </a:t>
            </a:r>
            <a:r>
              <a:rPr lang="es-AR" sz="1200" dirty="0" smtClean="0">
                <a:latin typeface="Times New Roman" pitchFamily="18" charset="0"/>
                <a:cs typeface="Times New Roman" pitchFamily="18" charset="0"/>
              </a:rPr>
              <a:t>hablar, </a:t>
            </a:r>
            <a:r>
              <a:rPr lang="es-AR" sz="1200" dirty="0">
                <a:latin typeface="Times New Roman" pitchFamily="18" charset="0"/>
                <a:cs typeface="Times New Roman" pitchFamily="18" charset="0"/>
              </a:rPr>
              <a:t>en este lugar, de </a:t>
            </a:r>
            <a:r>
              <a:rPr lang="es-AR" sz="1200" dirty="0" smtClean="0">
                <a:latin typeface="Times New Roman" pitchFamily="18" charset="0"/>
                <a:cs typeface="Times New Roman" pitchFamily="18" charset="0"/>
              </a:rPr>
              <a:t>libertad</a:t>
            </a:r>
            <a:r>
              <a:rPr lang="es-AR" sz="1200" dirty="0">
                <a:latin typeface="Times New Roman" pitchFamily="18" charset="0"/>
                <a:cs typeface="Times New Roman" pitchFamily="18" charset="0"/>
              </a:rPr>
              <a:t>. Debo confesar que también </a:t>
            </a:r>
            <a:r>
              <a:rPr lang="es-AR" sz="1200" dirty="0" smtClean="0">
                <a:latin typeface="Times New Roman" pitchFamily="18" charset="0"/>
                <a:cs typeface="Times New Roman" pitchFamily="18" charset="0"/>
              </a:rPr>
              <a:t>nos </a:t>
            </a:r>
            <a:r>
              <a:rPr lang="es-AR" sz="1200" dirty="0">
                <a:latin typeface="Times New Roman" pitchFamily="18" charset="0"/>
                <a:cs typeface="Times New Roman" pitchFamily="18" charset="0"/>
              </a:rPr>
              <a:t>atraen hasta aquí otras cosas, </a:t>
            </a:r>
            <a:r>
              <a:rPr lang="es-AR" sz="1200" dirty="0" smtClean="0">
                <a:latin typeface="Times New Roman" pitchFamily="18" charset="0"/>
                <a:cs typeface="Times New Roman" pitchFamily="18" charset="0"/>
              </a:rPr>
              <a:t>el </a:t>
            </a:r>
            <a:r>
              <a:rPr lang="es-AR" sz="1200" dirty="0">
                <a:latin typeface="Times New Roman" pitchFamily="18" charset="0"/>
                <a:cs typeface="Times New Roman" pitchFamily="18" charset="0"/>
              </a:rPr>
              <a:t>sentimiento histórico de esta </a:t>
            </a:r>
            <a:r>
              <a:rPr lang="es-AR" sz="1200" dirty="0" smtClean="0">
                <a:latin typeface="Times New Roman" pitchFamily="18" charset="0"/>
                <a:cs typeface="Times New Roman" pitchFamily="18" charset="0"/>
              </a:rPr>
              <a:t>ciudad</a:t>
            </a:r>
            <a:r>
              <a:rPr lang="es-AR" sz="1200" dirty="0">
                <a:latin typeface="Times New Roman" pitchFamily="18" charset="0"/>
                <a:cs typeface="Times New Roman" pitchFamily="18" charset="0"/>
              </a:rPr>
              <a:t>, más de quinientos años más vieja que nuestro </a:t>
            </a:r>
            <a:r>
              <a:rPr lang="es-AR" sz="1200" dirty="0" smtClean="0">
                <a:latin typeface="Times New Roman" pitchFamily="18" charset="0"/>
                <a:cs typeface="Times New Roman" pitchFamily="18" charset="0"/>
              </a:rPr>
              <a:t>propio </a:t>
            </a:r>
            <a:r>
              <a:rPr lang="es-AR" sz="1200" dirty="0">
                <a:latin typeface="Times New Roman" pitchFamily="18" charset="0"/>
                <a:cs typeface="Times New Roman" pitchFamily="18" charset="0"/>
              </a:rPr>
              <a:t>país; la belleza del Grunewald y el Tiergarten; </a:t>
            </a:r>
            <a:r>
              <a:rPr lang="es-AR" sz="1200" dirty="0" smtClean="0">
                <a:latin typeface="Times New Roman" pitchFamily="18" charset="0"/>
                <a:cs typeface="Times New Roman" pitchFamily="18" charset="0"/>
              </a:rPr>
              <a:t>y </a:t>
            </a:r>
            <a:r>
              <a:rPr lang="es-AR" sz="1200" dirty="0">
                <a:latin typeface="Times New Roman" pitchFamily="18" charset="0"/>
                <a:cs typeface="Times New Roman" pitchFamily="18" charset="0"/>
              </a:rPr>
              <a:t>sobretodo, vuestro coraje y </a:t>
            </a:r>
            <a:r>
              <a:rPr lang="es-AR" sz="1200" dirty="0" smtClean="0">
                <a:latin typeface="Times New Roman" pitchFamily="18" charset="0"/>
                <a:cs typeface="Times New Roman" pitchFamily="18" charset="0"/>
              </a:rPr>
              <a:t>determinación”. También podemos decir, que  Berlín fue y es un lugar histórico, muy importante para los europeos, ya que hubo barreras </a:t>
            </a:r>
            <a:r>
              <a:rPr lang="es-AR" sz="1200" dirty="0">
                <a:latin typeface="Times New Roman" pitchFamily="18" charset="0"/>
                <a:cs typeface="Times New Roman" pitchFamily="18" charset="0"/>
              </a:rPr>
              <a:t>que </a:t>
            </a:r>
            <a:r>
              <a:rPr lang="es-AR" sz="1200" dirty="0" smtClean="0">
                <a:latin typeface="Times New Roman" pitchFamily="18" charset="0"/>
                <a:cs typeface="Times New Roman" pitchFamily="18" charset="0"/>
              </a:rPr>
              <a:t>dividían </a:t>
            </a:r>
            <a:r>
              <a:rPr lang="es-AR" sz="1200" dirty="0">
                <a:latin typeface="Times New Roman" pitchFamily="18" charset="0"/>
                <a:cs typeface="Times New Roman" pitchFamily="18" charset="0"/>
              </a:rPr>
              <a:t>todo el continente de </a:t>
            </a:r>
            <a:r>
              <a:rPr lang="es-AR" sz="1200" dirty="0" smtClean="0">
                <a:latin typeface="Times New Roman" pitchFamily="18" charset="0"/>
                <a:cs typeface="Times New Roman" pitchFamily="18" charset="0"/>
              </a:rPr>
              <a:t>Europa. Por un lado, el </a:t>
            </a:r>
            <a:r>
              <a:rPr lang="es-AR" sz="1200" dirty="0">
                <a:latin typeface="Times New Roman" pitchFamily="18" charset="0"/>
                <a:cs typeface="Times New Roman" pitchFamily="18" charset="0"/>
              </a:rPr>
              <a:t>Occidente </a:t>
            </a:r>
            <a:r>
              <a:rPr lang="es-AR" sz="1200" dirty="0" smtClean="0">
                <a:latin typeface="Times New Roman" pitchFamily="18" charset="0"/>
                <a:cs typeface="Times New Roman" pitchFamily="18" charset="0"/>
              </a:rPr>
              <a:t>donde se veía </a:t>
            </a:r>
            <a:r>
              <a:rPr lang="es-AR" sz="1200" dirty="0">
                <a:latin typeface="Times New Roman" pitchFamily="18" charset="0"/>
                <a:cs typeface="Times New Roman" pitchFamily="18" charset="0"/>
              </a:rPr>
              <a:t>un mundo libre </a:t>
            </a:r>
            <a:r>
              <a:rPr lang="es-AR" sz="1200" dirty="0" smtClean="0">
                <a:latin typeface="Times New Roman" pitchFamily="18" charset="0"/>
                <a:cs typeface="Times New Roman" pitchFamily="18" charset="0"/>
              </a:rPr>
              <a:t>que </a:t>
            </a:r>
            <a:r>
              <a:rPr lang="es-AR" sz="1200" dirty="0">
                <a:latin typeface="Times New Roman" pitchFamily="18" charset="0"/>
                <a:cs typeface="Times New Roman" pitchFamily="18" charset="0"/>
              </a:rPr>
              <a:t>ha alcanzado un nivel de prosperidad y bienestar </a:t>
            </a:r>
            <a:r>
              <a:rPr lang="es-AR" sz="1200" dirty="0" smtClean="0">
                <a:latin typeface="Times New Roman" pitchFamily="18" charset="0"/>
                <a:cs typeface="Times New Roman" pitchFamily="18" charset="0"/>
              </a:rPr>
              <a:t>sin </a:t>
            </a:r>
            <a:r>
              <a:rPr lang="es-AR" sz="1200" dirty="0">
                <a:latin typeface="Times New Roman" pitchFamily="18" charset="0"/>
                <a:cs typeface="Times New Roman" pitchFamily="18" charset="0"/>
              </a:rPr>
              <a:t>precedentes en toda la historia humana</a:t>
            </a:r>
            <a:r>
              <a:rPr lang="es-AR" sz="1200" dirty="0" smtClean="0">
                <a:latin typeface="Times New Roman" pitchFamily="18" charset="0"/>
                <a:cs typeface="Times New Roman" pitchFamily="18" charset="0"/>
              </a:rPr>
              <a:t>. Por el otro lado, </a:t>
            </a:r>
            <a:r>
              <a:rPr lang="es-AR" sz="1200" dirty="0">
                <a:latin typeface="Times New Roman" pitchFamily="18" charset="0"/>
                <a:cs typeface="Times New Roman" pitchFamily="18" charset="0"/>
              </a:rPr>
              <a:t>el </a:t>
            </a:r>
            <a:r>
              <a:rPr lang="es-AR" sz="1200" dirty="0" smtClean="0">
                <a:latin typeface="Times New Roman" pitchFamily="18" charset="0"/>
                <a:cs typeface="Times New Roman" pitchFamily="18" charset="0"/>
              </a:rPr>
              <a:t>mundo </a:t>
            </a:r>
            <a:r>
              <a:rPr lang="es-AR" sz="1200" dirty="0">
                <a:latin typeface="Times New Roman" pitchFamily="18" charset="0"/>
                <a:cs typeface="Times New Roman" pitchFamily="18" charset="0"/>
              </a:rPr>
              <a:t>comunista </a:t>
            </a:r>
            <a:r>
              <a:rPr lang="es-AR" sz="1200" dirty="0" smtClean="0">
                <a:latin typeface="Times New Roman" pitchFamily="18" charset="0"/>
                <a:cs typeface="Times New Roman" pitchFamily="18" charset="0"/>
              </a:rPr>
              <a:t>donde se veía </a:t>
            </a:r>
            <a:r>
              <a:rPr lang="es-AR" sz="1200" dirty="0">
                <a:latin typeface="Times New Roman" pitchFamily="18" charset="0"/>
                <a:cs typeface="Times New Roman" pitchFamily="18" charset="0"/>
              </a:rPr>
              <a:t>fracaso, retraso tecnológico, </a:t>
            </a:r>
            <a:r>
              <a:rPr lang="es-AR" sz="1200" dirty="0" smtClean="0">
                <a:latin typeface="Times New Roman" pitchFamily="18" charset="0"/>
                <a:cs typeface="Times New Roman" pitchFamily="18" charset="0"/>
              </a:rPr>
              <a:t>niveles </a:t>
            </a:r>
            <a:r>
              <a:rPr lang="es-AR" sz="1200" dirty="0">
                <a:latin typeface="Times New Roman" pitchFamily="18" charset="0"/>
                <a:cs typeface="Times New Roman" pitchFamily="18" charset="0"/>
              </a:rPr>
              <a:t>sanitarios en declive, incluso necesidad del </a:t>
            </a:r>
            <a:r>
              <a:rPr lang="es-AR" sz="1200" dirty="0" smtClean="0">
                <a:latin typeface="Times New Roman" pitchFamily="18" charset="0"/>
                <a:cs typeface="Times New Roman" pitchFamily="18" charset="0"/>
              </a:rPr>
              <a:t>tipo </a:t>
            </a:r>
            <a:r>
              <a:rPr lang="es-AR" sz="1200" dirty="0">
                <a:latin typeface="Times New Roman" pitchFamily="18" charset="0"/>
                <a:cs typeface="Times New Roman" pitchFamily="18" charset="0"/>
              </a:rPr>
              <a:t>más básico: demasiada poca </a:t>
            </a:r>
            <a:r>
              <a:rPr lang="es-AR" sz="1200" dirty="0" smtClean="0">
                <a:latin typeface="Times New Roman" pitchFamily="18" charset="0"/>
                <a:cs typeface="Times New Roman" pitchFamily="18" charset="0"/>
              </a:rPr>
              <a:t>comida. </a:t>
            </a:r>
          </a:p>
          <a:p>
            <a:r>
              <a:rPr lang="es-AR" dirty="0"/>
              <a:t/>
            </a:r>
            <a:br>
              <a:rPr lang="es-AR" dirty="0"/>
            </a:br>
            <a:endParaRPr lang="es-AR" dirty="0"/>
          </a:p>
        </p:txBody>
      </p:sp>
    </p:spTree>
    <p:extLst>
      <p:ext uri="{BB962C8B-B14F-4D97-AF65-F5344CB8AC3E}">
        <p14:creationId xmlns:p14="http://schemas.microsoft.com/office/powerpoint/2010/main" val="1912445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338741"/>
            <a:ext cx="6768752" cy="861774"/>
          </a:xfrm>
          <a:prstGeom prst="rect">
            <a:avLst/>
          </a:prstGeom>
        </p:spPr>
        <p:txBody>
          <a:bodyPr wrap="square">
            <a:spAutoFit/>
          </a:bodyPr>
          <a:lstStyle/>
          <a:p>
            <a:r>
              <a:rPr lang="es-AR" sz="1600" dirty="0" smtClean="0">
                <a:latin typeface="Times New Roman" pitchFamily="18" charset="0"/>
                <a:cs typeface="Times New Roman" pitchFamily="18" charset="0"/>
              </a:rPr>
              <a:t>d. Teniendo en cuenta la imagen de "la eterna discusión" establece al menos cuatro diferencias sobre el Liberalismo y el Socialismo.</a:t>
            </a:r>
            <a:r>
              <a:rPr lang="es-AR" dirty="0"/>
              <a:t/>
            </a:r>
            <a:br>
              <a:rPr lang="es-AR" dirty="0"/>
            </a:br>
            <a:endParaRPr lang="es-AR" dirty="0"/>
          </a:p>
        </p:txBody>
      </p:sp>
      <p:sp>
        <p:nvSpPr>
          <p:cNvPr id="6" name="5 Marcador de texto"/>
          <p:cNvSpPr>
            <a:spLocks noGrp="1"/>
          </p:cNvSpPr>
          <p:nvPr>
            <p:ph type="body" idx="1"/>
          </p:nvPr>
        </p:nvSpPr>
        <p:spPr/>
        <p:txBody>
          <a:bodyPr/>
          <a:lstStyle/>
          <a:p>
            <a:r>
              <a:rPr lang="es-AR" dirty="0" smtClean="0"/>
              <a:t>Liberalismo</a:t>
            </a:r>
            <a:endParaRPr lang="es-AR" dirty="0"/>
          </a:p>
        </p:txBody>
      </p:sp>
      <p:sp>
        <p:nvSpPr>
          <p:cNvPr id="7" name="6 Marcador de contenido"/>
          <p:cNvSpPr>
            <a:spLocks noGrp="1"/>
          </p:cNvSpPr>
          <p:nvPr>
            <p:ph sz="half" idx="2"/>
          </p:nvPr>
        </p:nvSpPr>
        <p:spPr/>
        <p:txBody>
          <a:bodyPr>
            <a:normAutofit/>
          </a:bodyPr>
          <a:lstStyle/>
          <a:p>
            <a:r>
              <a:rPr lang="es-AR" sz="1200" dirty="0" smtClean="0"/>
              <a:t>Individualismo.</a:t>
            </a:r>
          </a:p>
          <a:p>
            <a:r>
              <a:rPr lang="es-AR" sz="1200" dirty="0" smtClean="0"/>
              <a:t>Propiedad privada.</a:t>
            </a:r>
          </a:p>
          <a:p>
            <a:r>
              <a:rPr lang="es-AR" sz="1200" dirty="0" smtClean="0"/>
              <a:t>División de poderes (Ejecutivo, Judicial, Legislativo).</a:t>
            </a:r>
          </a:p>
          <a:p>
            <a:r>
              <a:rPr lang="es-AR" sz="1200" dirty="0" smtClean="0"/>
              <a:t>Objetivo:  libertad.</a:t>
            </a:r>
          </a:p>
          <a:p>
            <a:r>
              <a:rPr lang="es-AR" sz="1200" dirty="0" smtClean="0"/>
              <a:t>Capitalismo.</a:t>
            </a:r>
            <a:endParaRPr lang="es-AR" sz="1200" dirty="0"/>
          </a:p>
        </p:txBody>
      </p:sp>
      <p:sp>
        <p:nvSpPr>
          <p:cNvPr id="8" name="7 Marcador de texto"/>
          <p:cNvSpPr>
            <a:spLocks noGrp="1"/>
          </p:cNvSpPr>
          <p:nvPr>
            <p:ph type="body" sz="quarter" idx="3"/>
          </p:nvPr>
        </p:nvSpPr>
        <p:spPr/>
        <p:txBody>
          <a:bodyPr/>
          <a:lstStyle/>
          <a:p>
            <a:r>
              <a:rPr lang="es-AR" dirty="0" smtClean="0"/>
              <a:t>Socialismo</a:t>
            </a:r>
            <a:endParaRPr lang="es-AR" dirty="0"/>
          </a:p>
        </p:txBody>
      </p:sp>
      <p:sp>
        <p:nvSpPr>
          <p:cNvPr id="9" name="8 Marcador de contenido"/>
          <p:cNvSpPr>
            <a:spLocks noGrp="1"/>
          </p:cNvSpPr>
          <p:nvPr>
            <p:ph sz="quarter" idx="4"/>
          </p:nvPr>
        </p:nvSpPr>
        <p:spPr/>
        <p:txBody>
          <a:bodyPr>
            <a:normAutofit/>
          </a:bodyPr>
          <a:lstStyle/>
          <a:p>
            <a:r>
              <a:rPr lang="es-AR" sz="1200" dirty="0" smtClean="0">
                <a:latin typeface="Times New Roman" pitchFamily="18" charset="0"/>
                <a:cs typeface="Times New Roman" pitchFamily="18" charset="0"/>
              </a:rPr>
              <a:t>Organización colectiva.</a:t>
            </a:r>
          </a:p>
          <a:p>
            <a:r>
              <a:rPr lang="es-AR" sz="1200" dirty="0" smtClean="0">
                <a:latin typeface="Times New Roman" pitchFamily="18" charset="0"/>
                <a:cs typeface="Times New Roman" pitchFamily="18" charset="0"/>
              </a:rPr>
              <a:t>No a la propiedad privada.</a:t>
            </a:r>
          </a:p>
          <a:p>
            <a:r>
              <a:rPr lang="es-AR" sz="1200" dirty="0" smtClean="0">
                <a:latin typeface="Times New Roman" pitchFamily="18" charset="0"/>
                <a:cs typeface="Times New Roman" pitchFamily="18" charset="0"/>
              </a:rPr>
              <a:t>Igualdad política, sin divisiones.</a:t>
            </a:r>
          </a:p>
          <a:p>
            <a:r>
              <a:rPr lang="es-AR" sz="1200" dirty="0" smtClean="0">
                <a:latin typeface="Times New Roman" pitchFamily="18" charset="0"/>
                <a:cs typeface="Times New Roman" pitchFamily="18" charset="0"/>
              </a:rPr>
              <a:t>Objetivo: igualdad.</a:t>
            </a:r>
          </a:p>
          <a:p>
            <a:r>
              <a:rPr lang="es-AR" sz="1200" dirty="0" smtClean="0">
                <a:latin typeface="Times New Roman" pitchFamily="18" charset="0"/>
                <a:cs typeface="Times New Roman" pitchFamily="18" charset="0"/>
              </a:rPr>
              <a:t>Comunismo</a:t>
            </a:r>
          </a:p>
          <a:p>
            <a:endParaRPr lang="es-AR" sz="1200" dirty="0">
              <a:latin typeface="Times New Roman" pitchFamily="18" charset="0"/>
              <a:cs typeface="Times New Roman" pitchFamily="18" charset="0"/>
            </a:endParaRPr>
          </a:p>
          <a:p>
            <a:r>
              <a:rPr lang="es-AR" sz="1200" b="1" dirty="0" smtClean="0">
                <a:solidFill>
                  <a:srgbClr val="FF0000"/>
                </a:solidFill>
                <a:latin typeface="Times New Roman" pitchFamily="18" charset="0"/>
                <a:cs typeface="Times New Roman" pitchFamily="18" charset="0"/>
              </a:rPr>
              <a:t>CALIFICACIÓN: 10 (diez)</a:t>
            </a:r>
            <a:endParaRPr lang="es-AR" sz="1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60093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545</Words>
  <Application>Microsoft Office PowerPoint</Application>
  <PresentationFormat>Presentación en pantalla (4:3)</PresentationFormat>
  <Paragraphs>48</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Casa</dc:creator>
  <cp:lastModifiedBy>belen</cp:lastModifiedBy>
  <cp:revision>19</cp:revision>
  <dcterms:created xsi:type="dcterms:W3CDTF">2013-08-23T18:19:45Z</dcterms:created>
  <dcterms:modified xsi:type="dcterms:W3CDTF">2013-09-01T00:25:46Z</dcterms:modified>
</cp:coreProperties>
</file>